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71" r:id="rId3"/>
    <p:sldId id="257" r:id="rId4"/>
    <p:sldId id="280" r:id="rId5"/>
    <p:sldId id="285" r:id="rId6"/>
    <p:sldId id="286" r:id="rId7"/>
    <p:sldId id="28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82"/>
    <p:restoredTop sz="94651"/>
  </p:normalViewPr>
  <p:slideViewPr>
    <p:cSldViewPr snapToGrid="0" snapToObjects="1">
      <p:cViewPr varScale="1">
        <p:scale>
          <a:sx n="110" d="100"/>
          <a:sy n="110" d="100"/>
        </p:scale>
        <p:origin x="424" y="176"/>
      </p:cViewPr>
      <p:guideLst/>
    </p:cSldViewPr>
  </p:slideViewPr>
  <p:outlineViewPr>
    <p:cViewPr>
      <p:scale>
        <a:sx n="33" d="100"/>
        <a:sy n="33" d="100"/>
      </p:scale>
      <p:origin x="0" y="-130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BE8BF-79E3-6E4E-8812-A005BDD336E7}" type="datetimeFigureOut">
              <a:rPr lang="en-US" smtClean="0"/>
              <a:t>4/25/23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57518-C7B0-4948-A69C-FD4700EA4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6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farmingdale.edu/admissions/suny-start-micro-credentials.shtml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General education </a:t>
            </a:r>
            <a:br>
              <a:rPr lang="en-US" dirty="0"/>
            </a:br>
            <a:r>
              <a:rPr lang="en-US" dirty="0"/>
              <a:t>April 2023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Youngstown State University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37" b="99645" l="889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383230"/>
            <a:ext cx="1751012" cy="147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0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559" y="461319"/>
            <a:ext cx="9905998" cy="1905000"/>
          </a:xfrm>
        </p:spPr>
        <p:txBody>
          <a:bodyPr>
            <a:normAutofit/>
          </a:bodyPr>
          <a:lstStyle/>
          <a:p>
            <a:r>
              <a:rPr lang="en-US" sz="5400" dirty="0"/>
              <a:t>Initial discussions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507" y="2366318"/>
            <a:ext cx="11071070" cy="34050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>
                <a:effectLst/>
              </a:rPr>
              <a:t>Program Transformation team</a:t>
            </a:r>
          </a:p>
          <a:p>
            <a:pPr marL="0" indent="0" algn="ctr">
              <a:buNone/>
            </a:pPr>
            <a:r>
              <a:rPr lang="en-US" sz="4000" dirty="0">
                <a:effectLst/>
              </a:rPr>
              <a:t>Academic senate general education committee</a:t>
            </a:r>
          </a:p>
          <a:p>
            <a:pPr marL="0" indent="0" algn="ctr">
              <a:buNone/>
            </a:pPr>
            <a:r>
              <a:rPr lang="en-US" sz="4000" dirty="0">
                <a:effectLst/>
              </a:rPr>
              <a:t>Town halls</a:t>
            </a:r>
          </a:p>
          <a:p>
            <a:pPr marL="0" indent="0" algn="ctr">
              <a:buNone/>
            </a:pPr>
            <a:r>
              <a:rPr lang="en-US" sz="4000" dirty="0">
                <a:effectLst/>
              </a:rPr>
              <a:t>Academic senate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37" b="99645" l="889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383230"/>
            <a:ext cx="1751012" cy="147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0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137007"/>
          </a:xfrm>
        </p:spPr>
        <p:txBody>
          <a:bodyPr/>
          <a:lstStyle/>
          <a:p>
            <a:r>
              <a:rPr lang="en-US" dirty="0"/>
              <a:t>Feedback and responses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8623" y="1415118"/>
            <a:ext cx="9905998" cy="5087462"/>
          </a:xfrm>
        </p:spPr>
        <p:txBody>
          <a:bodyPr>
            <a:normAutofit fontScale="92500" lnSpcReduction="10000"/>
          </a:bodyPr>
          <a:lstStyle/>
          <a:p>
            <a:pPr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3000" dirty="0">
                <a:effectLst/>
              </a:rPr>
              <a:t>Like the “certificate” idea but don’t believe they should be called certificates</a:t>
            </a:r>
          </a:p>
          <a:p>
            <a:pPr lvl="1"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800" dirty="0">
                <a:effectLst/>
              </a:rPr>
              <a:t>Micro-credentials (Badges)</a:t>
            </a:r>
          </a:p>
          <a:p>
            <a:pPr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3000" dirty="0">
                <a:effectLst/>
              </a:rPr>
              <a:t>Do not want the badges to be a requirement</a:t>
            </a:r>
          </a:p>
          <a:p>
            <a:pPr lvl="1"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800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</a:rPr>
              <a:t>optional</a:t>
            </a:r>
          </a:p>
          <a:p>
            <a:pPr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3000" dirty="0">
                <a:effectLst/>
              </a:rPr>
              <a:t>Want a standard minimum for a badge</a:t>
            </a:r>
          </a:p>
          <a:p>
            <a:pPr lvl="1"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800" dirty="0">
                <a:effectLst/>
              </a:rPr>
              <a:t>Must earn at least a </a:t>
            </a:r>
            <a:r>
              <a:rPr lang="en-US" sz="2800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</a:rPr>
              <a:t>”C”</a:t>
            </a:r>
            <a:r>
              <a:rPr lang="en-US" sz="2800" dirty="0">
                <a:effectLst/>
              </a:rPr>
              <a:t> letter grade</a:t>
            </a:r>
          </a:p>
          <a:p>
            <a:pPr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3000" dirty="0">
                <a:effectLst/>
              </a:rPr>
              <a:t>English – one vs two course requirement</a:t>
            </a:r>
          </a:p>
          <a:p>
            <a:pPr lvl="1"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800" dirty="0">
                <a:effectLst/>
              </a:rPr>
              <a:t>met with English faculty members</a:t>
            </a:r>
          </a:p>
          <a:p>
            <a:pPr lvl="1"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800" dirty="0">
                <a:effectLst/>
              </a:rPr>
              <a:t>They suggested four options –Two courses in model</a:t>
            </a:r>
          </a:p>
          <a:p>
            <a:pPr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3000" dirty="0">
                <a:effectLst/>
              </a:rPr>
              <a:t>Communication</a:t>
            </a:r>
          </a:p>
          <a:p>
            <a:pPr lvl="1"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800" dirty="0">
                <a:effectLst/>
              </a:rPr>
              <a:t>Met with Communication faculty members</a:t>
            </a:r>
          </a:p>
          <a:p>
            <a:pPr lvl="1"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800" dirty="0">
                <a:effectLst/>
              </a:rPr>
              <a:t>CMST 1545 is optional and can replace an elective</a:t>
            </a:r>
          </a:p>
          <a:p>
            <a:pPr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3000" dirty="0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37" b="99645" l="889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383230"/>
            <a:ext cx="1751012" cy="147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76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114300"/>
            <a:ext cx="9905998" cy="1905000"/>
          </a:xfrm>
        </p:spPr>
        <p:txBody>
          <a:bodyPr>
            <a:normAutofit/>
          </a:bodyPr>
          <a:lstStyle/>
          <a:p>
            <a:r>
              <a:rPr lang="en-US" sz="5400" dirty="0"/>
              <a:t>Are other institutions doing this?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ECBB95-0D18-8A09-D13A-72B259D07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995055"/>
            <a:ext cx="9905998" cy="3796145"/>
          </a:xfrm>
        </p:spPr>
        <p:txBody>
          <a:bodyPr>
            <a:normAutofit/>
          </a:bodyPr>
          <a:lstStyle/>
          <a:p>
            <a:r>
              <a:rPr lang="en-US" dirty="0"/>
              <a:t>Yes!</a:t>
            </a:r>
          </a:p>
          <a:p>
            <a:r>
              <a:rPr lang="en-US" dirty="0"/>
              <a:t>SUNY – Farmingdale </a:t>
            </a:r>
          </a:p>
          <a:p>
            <a:pPr lvl="1"/>
            <a:r>
              <a:rPr lang="en-US" dirty="0">
                <a:hlinkClick r:id="rId2"/>
              </a:rPr>
              <a:t>https://www.farmingdale.edu/admissions/suny-start-micro-credentials.shtml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37" b="99645" l="889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383230"/>
            <a:ext cx="1751012" cy="147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68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049AE-BCB1-EBD1-5A8B-A6E0F4AB6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72" y="609600"/>
            <a:ext cx="11898774" cy="652041"/>
          </a:xfrm>
        </p:spPr>
        <p:txBody>
          <a:bodyPr>
            <a:normAutofit fontScale="90000"/>
          </a:bodyPr>
          <a:lstStyle/>
          <a:p>
            <a:r>
              <a:rPr lang="en-US" dirty="0"/>
              <a:t>Current General Education     New General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21AB8-6A42-F57D-BCF1-3D2AD947BE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1412" y="1493134"/>
            <a:ext cx="4876800" cy="4755265"/>
          </a:xfrm>
        </p:spPr>
        <p:txBody>
          <a:bodyPr>
            <a:noAutofit/>
          </a:bodyPr>
          <a:lstStyle/>
          <a:p>
            <a:r>
              <a:rPr lang="en-US" sz="2400" dirty="0"/>
              <a:t>Writing (2 courses)</a:t>
            </a:r>
          </a:p>
          <a:p>
            <a:r>
              <a:rPr lang="en-US" sz="2400" dirty="0"/>
              <a:t>Math/Logic (1 course)</a:t>
            </a:r>
          </a:p>
          <a:p>
            <a:r>
              <a:rPr lang="en-US" sz="2400" dirty="0"/>
              <a:t>Natural Science (2 courses at least one has a lab component)</a:t>
            </a:r>
          </a:p>
          <a:p>
            <a:r>
              <a:rPr lang="en-US" sz="2400" dirty="0"/>
              <a:t>Arts and Humanities (2 courses)</a:t>
            </a:r>
          </a:p>
          <a:p>
            <a:r>
              <a:rPr lang="en-US" sz="2400" dirty="0"/>
              <a:t>Social Sciences (2 courses)</a:t>
            </a:r>
          </a:p>
          <a:p>
            <a:r>
              <a:rPr lang="en-US" sz="2400" dirty="0"/>
              <a:t>Public Speaking (1 course)</a:t>
            </a:r>
          </a:p>
          <a:p>
            <a:r>
              <a:rPr lang="en-US" sz="2400" dirty="0"/>
              <a:t>Social and Personal Awareness (2 courses)</a:t>
            </a:r>
          </a:p>
          <a:p>
            <a:r>
              <a:rPr lang="en-US" sz="2400" dirty="0"/>
              <a:t>Capstone (1 course)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39E889-CA3D-FC05-BEA6-FF0A608051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2" y="1493133"/>
            <a:ext cx="4876800" cy="4755265"/>
          </a:xfrm>
        </p:spPr>
        <p:txBody>
          <a:bodyPr>
            <a:normAutofit/>
          </a:bodyPr>
          <a:lstStyle/>
          <a:p>
            <a:r>
              <a:rPr lang="en-US" sz="2400" dirty="0"/>
              <a:t>Writing (2 Courses)</a:t>
            </a:r>
          </a:p>
          <a:p>
            <a:r>
              <a:rPr lang="en-US" sz="2400" dirty="0"/>
              <a:t>Math/Logic (1 course)</a:t>
            </a:r>
          </a:p>
          <a:p>
            <a:r>
              <a:rPr lang="en-US" sz="2400" dirty="0"/>
              <a:t>Natural Science (2 courses at least one has a lab component)</a:t>
            </a:r>
          </a:p>
          <a:p>
            <a:r>
              <a:rPr lang="en-US" sz="2400" dirty="0"/>
              <a:t>Arts and Humanities (2 courses)</a:t>
            </a:r>
          </a:p>
          <a:p>
            <a:r>
              <a:rPr lang="en-US" sz="2400" dirty="0"/>
              <a:t>Social Sciences (2 courses)</a:t>
            </a:r>
          </a:p>
          <a:p>
            <a:r>
              <a:rPr lang="en-US" sz="2400" dirty="0"/>
              <a:t>Electives (3 courses – one may be Public Speaking)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291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3E2D1-C486-26A5-8C7E-6CA3EC2DA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628891"/>
          </a:xfrm>
        </p:spPr>
        <p:txBody>
          <a:bodyPr/>
          <a:lstStyle/>
          <a:p>
            <a:r>
              <a:rPr lang="en-US" dirty="0"/>
              <a:t>Phases of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F1B18-8C08-476D-8E10-3C1DBB04DF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1206" y="1529935"/>
            <a:ext cx="2608785" cy="4298066"/>
          </a:xfrm>
          <a:ln>
            <a:solidFill>
              <a:srgbClr val="FF0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sz="3200" dirty="0">
                <a:solidFill>
                  <a:srgbClr val="FF0000"/>
                </a:solidFill>
              </a:rPr>
              <a:t>Phase 1</a:t>
            </a:r>
          </a:p>
          <a:p>
            <a:r>
              <a:rPr lang="en-US" dirty="0"/>
              <a:t>Framework</a:t>
            </a:r>
          </a:p>
          <a:p>
            <a:pPr lvl="1"/>
            <a:r>
              <a:rPr lang="en-US" dirty="0"/>
              <a:t>No Specifics</a:t>
            </a:r>
          </a:p>
          <a:p>
            <a:pPr lvl="2"/>
            <a:r>
              <a:rPr lang="en-US" dirty="0"/>
              <a:t>Faculty</a:t>
            </a:r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en-US" dirty="0"/>
          </a:p>
          <a:p>
            <a:pPr marL="914400" lvl="2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Spring 2023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288AFE-10BF-95F3-17E6-2F131532B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99050" y="1529935"/>
            <a:ext cx="2608784" cy="4298066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Phase 2</a:t>
            </a:r>
          </a:p>
          <a:p>
            <a:r>
              <a:rPr lang="en-US" dirty="0"/>
              <a:t>Discuss writing courses – focus on flexibility</a:t>
            </a:r>
          </a:p>
          <a:p>
            <a:r>
              <a:rPr lang="en-US" dirty="0"/>
              <a:t>Receive badge suggestions and courses tied to UWLO’s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X23-F23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2BEE5C-FDF7-A70E-C45C-4F6A33EA2B4B}"/>
              </a:ext>
            </a:extLst>
          </p:cNvPr>
          <p:cNvSpPr txBox="1"/>
          <p:nvPr/>
        </p:nvSpPr>
        <p:spPr>
          <a:xfrm>
            <a:off x="6096001" y="1951672"/>
            <a:ext cx="2749300" cy="30162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rgbClr val="FF0000"/>
                </a:solidFill>
              </a:rPr>
              <a:t>Phase 3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Writing Across the Disciplines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Selection of Badges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Selection of Courses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F23-S24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0F0D28-D77C-1A60-60E3-899DA5F04B97}"/>
              </a:ext>
            </a:extLst>
          </p:cNvPr>
          <p:cNvSpPr txBox="1"/>
          <p:nvPr/>
        </p:nvSpPr>
        <p:spPr>
          <a:xfrm>
            <a:off x="9033468" y="2336393"/>
            <a:ext cx="2600792" cy="21852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rgbClr val="FF0000"/>
                </a:solidFill>
              </a:rPr>
              <a:t>Phase 4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Implementation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X24-F24</a:t>
            </a:r>
          </a:p>
        </p:txBody>
      </p:sp>
    </p:spTree>
    <p:extLst>
      <p:ext uri="{BB962C8B-B14F-4D97-AF65-F5344CB8AC3E}">
        <p14:creationId xmlns:p14="http://schemas.microsoft.com/office/powerpoint/2010/main" val="157891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6F8EC-DC57-21FE-B55D-A19B267A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Academic Senate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3D0AD-A9F7-21AE-020C-56C67F1C1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2429492"/>
            <a:ext cx="9905998" cy="3124201"/>
          </a:xfrm>
        </p:spPr>
        <p:txBody>
          <a:bodyPr>
            <a:normAutofit/>
          </a:bodyPr>
          <a:lstStyle/>
          <a:p>
            <a:r>
              <a:rPr lang="en-US" sz="3600" dirty="0"/>
              <a:t>Endorsement of the General Education Model as it relates to whether they feel it provides the framework to accommodate the UWLO that were previously passed by Senate</a:t>
            </a:r>
          </a:p>
        </p:txBody>
      </p:sp>
    </p:spTree>
    <p:extLst>
      <p:ext uri="{BB962C8B-B14F-4D97-AF65-F5344CB8AC3E}">
        <p14:creationId xmlns:p14="http://schemas.microsoft.com/office/powerpoint/2010/main" val="18430128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F4212FB7B09C4294698972F1C631E2" ma:contentTypeVersion="16" ma:contentTypeDescription="Create a new document." ma:contentTypeScope="" ma:versionID="efd1050565d08290fe9bf50893d37ab9">
  <xsd:schema xmlns:xsd="http://www.w3.org/2001/XMLSchema" xmlns:xs="http://www.w3.org/2001/XMLSchema" xmlns:p="http://schemas.microsoft.com/office/2006/metadata/properties" xmlns:ns2="7788730b-ea27-4756-afe2-075643074113" xmlns:ns3="76e3bf9b-2163-4351-8840-28138ff45c5e" targetNamespace="http://schemas.microsoft.com/office/2006/metadata/properties" ma:root="true" ma:fieldsID="b35abda8926e2ad8aba8c23171ed3761" ns2:_="" ns3:_="">
    <xsd:import namespace="7788730b-ea27-4756-afe2-075643074113"/>
    <xsd:import namespace="76e3bf9b-2163-4351-8840-28138ff45c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8730b-ea27-4756-afe2-0756430741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488de0e-4df0-4d45-ba16-3ec912bfa1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e3bf9b-2163-4351-8840-28138ff45c5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0cf5924-128f-45f0-b67d-0a4a791536c9}" ma:internalName="TaxCatchAll" ma:showField="CatchAllData" ma:web="76e3bf9b-2163-4351-8840-28138ff45c5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788730b-ea27-4756-afe2-075643074113">
      <Terms xmlns="http://schemas.microsoft.com/office/infopath/2007/PartnerControls"/>
    </lcf76f155ced4ddcb4097134ff3c332f>
    <TaxCatchAll xmlns="76e3bf9b-2163-4351-8840-28138ff45c5e" xsi:nil="true"/>
  </documentManagement>
</p:properties>
</file>

<file path=customXml/itemProps1.xml><?xml version="1.0" encoding="utf-8"?>
<ds:datastoreItem xmlns:ds="http://schemas.openxmlformats.org/officeDocument/2006/customXml" ds:itemID="{8C1CB340-E22E-494E-9C66-932C4F941423}"/>
</file>

<file path=customXml/itemProps2.xml><?xml version="1.0" encoding="utf-8"?>
<ds:datastoreItem xmlns:ds="http://schemas.openxmlformats.org/officeDocument/2006/customXml" ds:itemID="{DBC08CE7-C58D-4DBB-BC30-E7E9E1878A8E}"/>
</file>

<file path=customXml/itemProps3.xml><?xml version="1.0" encoding="utf-8"?>
<ds:datastoreItem xmlns:ds="http://schemas.openxmlformats.org/officeDocument/2006/customXml" ds:itemID="{56082841-B046-428C-BB99-060A4EAA2E89}"/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23935</TotalTime>
  <Words>318</Words>
  <Application>Microsoft Macintosh PowerPoint</Application>
  <PresentationFormat>Widescreen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Mesh</vt:lpstr>
      <vt:lpstr> General education  April 2023</vt:lpstr>
      <vt:lpstr>Initial discussions</vt:lpstr>
      <vt:lpstr>Feedback and responses</vt:lpstr>
      <vt:lpstr>Are other institutions doing this?</vt:lpstr>
      <vt:lpstr>Current General Education     New General Education</vt:lpstr>
      <vt:lpstr>Phases of implementation</vt:lpstr>
      <vt:lpstr>Academic Senate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pre-tenure tenure  Promotion</dc:title>
  <dc:creator>Microsoft Office User</dc:creator>
  <cp:lastModifiedBy>Jennifer A Pintar</cp:lastModifiedBy>
  <cp:revision>45</cp:revision>
  <dcterms:created xsi:type="dcterms:W3CDTF">2017-11-16T16:06:14Z</dcterms:created>
  <dcterms:modified xsi:type="dcterms:W3CDTF">2023-04-25T18:30:53Z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0x010100D0F4212FB7B09C4294698972F1C631E2</vt:lpwstr>
  </property>
</Properties>
</file>